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751" r:id="rId2"/>
    <p:sldId id="523" r:id="rId3"/>
    <p:sldId id="729" r:id="rId4"/>
    <p:sldId id="640" r:id="rId5"/>
    <p:sldId id="543" r:id="rId6"/>
    <p:sldId id="686" r:id="rId7"/>
    <p:sldId id="730" r:id="rId8"/>
    <p:sldId id="641" r:id="rId9"/>
    <p:sldId id="642" r:id="rId10"/>
    <p:sldId id="687" r:id="rId11"/>
    <p:sldId id="689" r:id="rId12"/>
    <p:sldId id="691" r:id="rId13"/>
    <p:sldId id="692" r:id="rId14"/>
    <p:sldId id="693" r:id="rId15"/>
    <p:sldId id="694" r:id="rId16"/>
    <p:sldId id="654" r:id="rId17"/>
    <p:sldId id="655" r:id="rId18"/>
    <p:sldId id="657" r:id="rId19"/>
    <p:sldId id="679" r:id="rId20"/>
    <p:sldId id="678" r:id="rId21"/>
    <p:sldId id="674" r:id="rId22"/>
    <p:sldId id="673" r:id="rId23"/>
    <p:sldId id="676" r:id="rId24"/>
    <p:sldId id="677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6D0D8"/>
    <a:srgbClr val="FCFCFA"/>
    <a:srgbClr val="F9BCD1"/>
    <a:srgbClr val="28B8D3"/>
    <a:srgbClr val="FF7124"/>
    <a:srgbClr val="26182F"/>
    <a:srgbClr val="ADD7D5"/>
    <a:srgbClr val="FFFFFF"/>
    <a:srgbClr val="BBC0C4"/>
    <a:srgbClr val="FEFE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17"/>
        <p:guide pos="39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C972D-F20D-46B8-BDBD-AD2379BEDCA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C972D-F20D-46B8-BDBD-AD2379BEDCA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.png"/><Relationship Id="rId7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tiff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5.tiff"/><Relationship Id="rId10" Type="http://schemas.openxmlformats.org/officeDocument/2006/relationships/image" Target="../media/image9.png"/><Relationship Id="rId4" Type="http://schemas.openxmlformats.org/officeDocument/2006/relationships/image" Target="../media/image24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5.tiff"/><Relationship Id="rId10" Type="http://schemas.openxmlformats.org/officeDocument/2006/relationships/image" Target="../media/image20.png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5.tiff"/><Relationship Id="rId10" Type="http://schemas.openxmlformats.org/officeDocument/2006/relationships/image" Target="../media/image20.png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tif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40.tiff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tiff"/><Relationship Id="rId5" Type="http://schemas.openxmlformats.org/officeDocument/2006/relationships/image" Target="../media/image43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tags" Target="../tags/tag17.xml"/><Relationship Id="rId7" Type="http://schemas.openxmlformats.org/officeDocument/2006/relationships/image" Target="../media/image45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5.png"/><Relationship Id="rId5" Type="http://schemas.openxmlformats.org/officeDocument/2006/relationships/tags" Target="../tags/tag19.xml"/><Relationship Id="rId10" Type="http://schemas.openxmlformats.org/officeDocument/2006/relationships/image" Target="../media/image54.png"/><Relationship Id="rId4" Type="http://schemas.openxmlformats.org/officeDocument/2006/relationships/tags" Target="../tags/tag18.xml"/><Relationship Id="rId9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7.tiff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tif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11" Type="http://schemas.openxmlformats.org/officeDocument/2006/relationships/image" Target="../media/image21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tif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4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8802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 口算乘法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92405"/>
            <a:ext cx="382397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第4单元  两位数乘两位数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903220" y="3861966"/>
            <a:ext cx="7484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第2课时 两位数乘整十、整百数的口算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97555" y="-38100"/>
            <a:ext cx="5449571" cy="1753235"/>
            <a:chOff x="6542138" y="972100"/>
            <a:chExt cx="3309678" cy="17532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542138" y="972100"/>
              <a:ext cx="1047435" cy="1663067"/>
            </a:xfrm>
            <a:prstGeom prst="rect">
              <a:avLst/>
            </a:prstGeom>
          </p:spPr>
        </p:pic>
        <p:sp>
          <p:nvSpPr>
            <p:cNvPr id="14" name="流程图: 离页连接符 13"/>
            <p:cNvSpPr/>
            <p:nvPr/>
          </p:nvSpPr>
          <p:spPr>
            <a:xfrm>
              <a:off x="7235543" y="1824271"/>
              <a:ext cx="2616273" cy="901066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口算6 ×10=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684" y="-36053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27653" y="1241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359512" y="1893713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93098" y="1903594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75603" y="1903593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640840" y="1893570"/>
            <a:ext cx="2495425" cy="1078865"/>
            <a:chOff x="1443866" y="1189407"/>
            <a:chExt cx="2960629" cy="1281506"/>
          </a:xfrm>
        </p:grpSpPr>
        <p:grpSp>
          <p:nvGrpSpPr>
            <p:cNvPr id="61" name="组合 60"/>
            <p:cNvGrpSpPr/>
            <p:nvPr/>
          </p:nvGrpSpPr>
          <p:grpSpPr>
            <a:xfrm>
              <a:off x="2147600" y="1419568"/>
              <a:ext cx="2256894" cy="998655"/>
              <a:chOff x="2719005" y="186544"/>
              <a:chExt cx="13195634" cy="5838943"/>
            </a:xfrm>
          </p:grpSpPr>
          <p:sp>
            <p:nvSpPr>
              <p:cNvPr id="63" name="云形 62"/>
              <p:cNvSpPr/>
              <p:nvPr/>
            </p:nvSpPr>
            <p:spPr>
              <a:xfrm>
                <a:off x="4187348" y="186544"/>
                <a:ext cx="11727291" cy="5547877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8ACFEA"/>
                    </a:solidFill>
                  </a:rPr>
                  <a:t>方法一</a:t>
                </a:r>
              </a:p>
            </p:txBody>
          </p:sp>
          <p:sp>
            <p:nvSpPr>
              <p:cNvPr id="64" name="云形 63"/>
              <p:cNvSpPr/>
              <p:nvPr/>
            </p:nvSpPr>
            <p:spPr>
              <a:xfrm>
                <a:off x="2719005" y="759855"/>
                <a:ext cx="12721240" cy="5265632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8ACFEA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43866" y="1189407"/>
              <a:ext cx="1281506" cy="1281506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5395331" y="2037137"/>
            <a:ext cx="2450760" cy="898998"/>
            <a:chOff x="4079071" y="1293057"/>
            <a:chExt cx="2450760" cy="898998"/>
          </a:xfrm>
        </p:grpSpPr>
        <p:grpSp>
          <p:nvGrpSpPr>
            <p:cNvPr id="66" name="组合 65"/>
            <p:cNvGrpSpPr/>
            <p:nvPr/>
          </p:nvGrpSpPr>
          <p:grpSpPr>
            <a:xfrm>
              <a:off x="4169536" y="1404807"/>
              <a:ext cx="2360295" cy="728345"/>
              <a:chOff x="1020523" y="370514"/>
              <a:chExt cx="13800193" cy="4258491"/>
            </a:xfrm>
          </p:grpSpPr>
          <p:sp>
            <p:nvSpPr>
              <p:cNvPr id="68" name="云形 67"/>
              <p:cNvSpPr/>
              <p:nvPr/>
            </p:nvSpPr>
            <p:spPr>
              <a:xfrm>
                <a:off x="1020523" y="370514"/>
                <a:ext cx="13800193" cy="4061715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FF8203"/>
                    </a:solidFill>
                  </a:rPr>
                  <a:t>  </a:t>
                </a:r>
                <a:r>
                  <a:rPr lang="zh-CN" altLang="en-US" sz="2400" b="1" dirty="0" smtClean="0">
                    <a:solidFill>
                      <a:srgbClr val="FF8203"/>
                    </a:solidFill>
                  </a:rPr>
                  <a:t>方法二</a:t>
                </a:r>
              </a:p>
            </p:txBody>
          </p:sp>
          <p:sp>
            <p:nvSpPr>
              <p:cNvPr id="69" name="云形 68"/>
              <p:cNvSpPr/>
              <p:nvPr/>
            </p:nvSpPr>
            <p:spPr>
              <a:xfrm>
                <a:off x="3474633" y="370515"/>
                <a:ext cx="10213702" cy="4258490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8203"/>
                  </a:solidFill>
                </a:endParaRPr>
              </a:p>
            </p:txBody>
          </p:sp>
        </p:grp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79071" y="1293057"/>
              <a:ext cx="755884" cy="898998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9086706" y="1935243"/>
            <a:ext cx="2150275" cy="1012681"/>
            <a:chOff x="7670388" y="1303354"/>
            <a:chExt cx="2150275" cy="1012681"/>
          </a:xfrm>
        </p:grpSpPr>
        <p:grpSp>
          <p:nvGrpSpPr>
            <p:cNvPr id="71" name="组合 70"/>
            <p:cNvGrpSpPr/>
            <p:nvPr/>
          </p:nvGrpSpPr>
          <p:grpSpPr>
            <a:xfrm>
              <a:off x="7993133" y="1490407"/>
              <a:ext cx="1827530" cy="825628"/>
              <a:chOff x="2516470" y="480563"/>
              <a:chExt cx="10685219" cy="4827287"/>
            </a:xfrm>
          </p:grpSpPr>
          <p:sp>
            <p:nvSpPr>
              <p:cNvPr id="73" name="云形 72"/>
              <p:cNvSpPr/>
              <p:nvPr/>
            </p:nvSpPr>
            <p:spPr>
              <a:xfrm>
                <a:off x="2516470" y="548138"/>
                <a:ext cx="10666655" cy="4759712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C52F"/>
                    </a:solidFill>
                  </a:rPr>
                  <a:t>方法三</a:t>
                </a:r>
                <a:endParaRPr lang="zh-CN" altLang="en-US" sz="2400" b="1" dirty="0">
                  <a:solidFill>
                    <a:srgbClr val="FFC52F"/>
                  </a:solidFill>
                </a:endParaRPr>
              </a:p>
            </p:txBody>
          </p:sp>
          <p:sp>
            <p:nvSpPr>
              <p:cNvPr id="74" name="云形 73"/>
              <p:cNvSpPr/>
              <p:nvPr/>
            </p:nvSpPr>
            <p:spPr>
              <a:xfrm>
                <a:off x="2987986" y="480563"/>
                <a:ext cx="10213703" cy="4258494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C52F"/>
                  </a:solidFill>
                </a:endParaRPr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70388" y="1303354"/>
              <a:ext cx="742551" cy="86631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806575" y="3147695"/>
            <a:ext cx="25152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6×9=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23021" y="2615565"/>
            <a:ext cx="143510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altLang="zh-CN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10×6=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03470" y="3126105"/>
            <a:ext cx="28911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个十，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52062" y="875646"/>
            <a:ext cx="714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</a:p>
        </p:txBody>
      </p:sp>
      <p:sp>
        <p:nvSpPr>
          <p:cNvPr id="12" name="矩形 11"/>
          <p:cNvSpPr/>
          <p:nvPr/>
        </p:nvSpPr>
        <p:spPr>
          <a:xfrm>
            <a:off x="1806575" y="3639185"/>
            <a:ext cx="25152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54+6=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50620" y="4110990"/>
            <a:ext cx="29171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6×10=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48685" y="3136900"/>
            <a:ext cx="6877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38855" y="4110990"/>
            <a:ext cx="6877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2825" y="3659505"/>
            <a:ext cx="6877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54905" y="3659505"/>
            <a:ext cx="28911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6×1=6,</a:t>
            </a:r>
          </a:p>
          <a:p>
            <a:pPr algn="l"/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03470" y="4152265"/>
            <a:ext cx="28911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个十是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0187305" y="2604770"/>
            <a:ext cx="7473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  <p:bldP spid="11" grpId="0" bldLvl="0" animBg="1"/>
      <p:bldP spid="8" grpId="0"/>
      <p:bldP spid="13" grpId="0"/>
      <p:bldP spid="15" grpId="0"/>
      <p:bldP spid="12" grpId="0"/>
      <p:bldP spid="16" grpId="0"/>
      <p:bldP spid="18" grpId="0"/>
      <p:bldP spid="19" grpId="0"/>
      <p:bldP spid="19" grpId="1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8684" y="-36053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7653" y="1241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3198495" y="431165"/>
            <a:ext cx="8223885" cy="1722754"/>
            <a:chOff x="6636592" y="1479958"/>
            <a:chExt cx="4193702" cy="153368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636592" y="1479958"/>
              <a:ext cx="728903" cy="1157756"/>
            </a:xfrm>
            <a:prstGeom prst="rect">
              <a:avLst/>
            </a:prstGeom>
          </p:spPr>
        </p:pic>
        <p:sp>
          <p:nvSpPr>
            <p:cNvPr id="14" name="流程图: 离页连接符 13"/>
            <p:cNvSpPr/>
            <p:nvPr/>
          </p:nvSpPr>
          <p:spPr>
            <a:xfrm>
              <a:off x="7060347" y="2112579"/>
              <a:ext cx="3769947" cy="901066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计算下面各题，观察计算结果你发现了什么？</a:t>
              </a:r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08260" y="3060065"/>
            <a:ext cx="1735455" cy="3797935"/>
          </a:xfrm>
          <a:prstGeom prst="rect">
            <a:avLst/>
          </a:prstGeom>
        </p:spPr>
      </p:pic>
      <p:grpSp>
        <p:nvGrpSpPr>
          <p:cNvPr id="87" name="组合 86"/>
          <p:cNvGrpSpPr/>
          <p:nvPr/>
        </p:nvGrpSpPr>
        <p:grpSpPr>
          <a:xfrm>
            <a:off x="2763520" y="2406015"/>
            <a:ext cx="7178675" cy="4128770"/>
            <a:chOff x="2516470" y="548138"/>
            <a:chExt cx="7443321" cy="4759928"/>
          </a:xfrm>
        </p:grpSpPr>
        <p:sp>
          <p:nvSpPr>
            <p:cNvPr id="21" name="云形 20"/>
            <p:cNvSpPr/>
            <p:nvPr/>
          </p:nvSpPr>
          <p:spPr>
            <a:xfrm>
              <a:off x="2516470" y="548138"/>
              <a:ext cx="7443321" cy="4759928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云形 85"/>
            <p:cNvSpPr/>
            <p:nvPr/>
          </p:nvSpPr>
          <p:spPr>
            <a:xfrm>
              <a:off x="2922743" y="818421"/>
              <a:ext cx="6658840" cy="4258256"/>
            </a:xfrm>
            <a:prstGeom prst="cloud">
              <a:avLst/>
            </a:prstGeom>
            <a:noFill/>
            <a:ln>
              <a:solidFill>
                <a:srgbClr val="8ACFEA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949678" y="3555991"/>
            <a:ext cx="6897687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5×10=</a:t>
            </a:r>
            <a:r>
              <a:rPr lang="en-US" altLang="zh-CN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9×10=</a:t>
            </a:r>
          </a:p>
          <a:p>
            <a:endParaRPr lang="en-US" altLang="zh-CN" sz="3600" b="1" dirty="0" smtClean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15×10</a:t>
            </a:r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=  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18×10=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8900" y="1731645"/>
            <a:ext cx="4236720" cy="2512060"/>
            <a:chOff x="1281153" y="5632171"/>
            <a:chExt cx="1466266" cy="937662"/>
          </a:xfrm>
        </p:grpSpPr>
        <p:sp>
          <p:nvSpPr>
            <p:cNvPr id="42" name="云形 41"/>
            <p:cNvSpPr/>
            <p:nvPr/>
          </p:nvSpPr>
          <p:spPr>
            <a:xfrm>
              <a:off x="1281153" y="5632171"/>
              <a:ext cx="1466266" cy="937662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云形 42"/>
            <p:cNvSpPr/>
            <p:nvPr/>
          </p:nvSpPr>
          <p:spPr>
            <a:xfrm>
              <a:off x="1414367" y="5706781"/>
              <a:ext cx="1199837" cy="767283"/>
            </a:xfrm>
            <a:prstGeom prst="cloud">
              <a:avLst/>
            </a:prstGeom>
            <a:noFill/>
            <a:ln>
              <a:solidFill>
                <a:srgbClr val="8ACFEA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568622" y="3555991"/>
            <a:ext cx="792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50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8255965" y="3566786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90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5701973" y="4730430"/>
            <a:ext cx="10080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150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8508061" y="4698045"/>
            <a:ext cx="10080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180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3740" y="2406015"/>
            <a:ext cx="31629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我发现一个数乘10,积就在这个数的末尾添上1个0。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1"/>
          <p:cNvPicPr>
            <a:picLocks noChangeAspect="1"/>
          </p:cNvPicPr>
          <p:nvPr/>
        </p:nvPicPr>
        <p:blipFill>
          <a:blip r:embed="rId3" cstate="print"/>
          <a:srcRect l="4352" t="3594" r="4757" b="6255"/>
          <a:stretch>
            <a:fillRect/>
          </a:stretch>
        </p:blipFill>
        <p:spPr>
          <a:xfrm>
            <a:off x="5814695" y="1025525"/>
            <a:ext cx="6377305" cy="39008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8684" y="-36053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27653" y="1241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-68580" y="803910"/>
            <a:ext cx="5785485" cy="1575435"/>
            <a:chOff x="6621194" y="1578322"/>
            <a:chExt cx="3481908" cy="140253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621194" y="1578322"/>
              <a:ext cx="536125" cy="851923"/>
            </a:xfrm>
            <a:prstGeom prst="rect">
              <a:avLst/>
            </a:prstGeom>
          </p:spPr>
        </p:pic>
        <p:sp>
          <p:nvSpPr>
            <p:cNvPr id="14" name="流程图: 离页连接符 13"/>
            <p:cNvSpPr/>
            <p:nvPr/>
          </p:nvSpPr>
          <p:spPr>
            <a:xfrm>
              <a:off x="6816098" y="2289483"/>
              <a:ext cx="3287004" cy="691375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苹果每盒12个，20盒有多少个？</a:t>
              </a:r>
            </a:p>
          </p:txBody>
        </p:sp>
      </p:grp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107440" y="2492375"/>
            <a:ext cx="28644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12×20=</a:t>
            </a:r>
          </a:p>
        </p:txBody>
      </p: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 flipH="1">
            <a:off x="4335145" y="4447540"/>
            <a:ext cx="160401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245"/>
          <p:cNvSpPr>
            <a:spLocks noChangeArrowheads="1"/>
          </p:cNvSpPr>
          <p:nvPr/>
        </p:nvSpPr>
        <p:spPr bwMode="auto">
          <a:xfrm flipH="1">
            <a:off x="1165860" y="4610100"/>
            <a:ext cx="3470910" cy="111887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sz="2800" b="1" dirty="0">
                <a:solidFill>
                  <a:srgbClr val="28B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说一说你是怎样口算出结果的？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854960" y="2492375"/>
            <a:ext cx="264541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9" grpId="1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97555" y="-38100"/>
            <a:ext cx="5449571" cy="1753235"/>
            <a:chOff x="6542138" y="972100"/>
            <a:chExt cx="3309678" cy="17532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542138" y="972100"/>
              <a:ext cx="1047435" cy="1663067"/>
            </a:xfrm>
            <a:prstGeom prst="rect">
              <a:avLst/>
            </a:prstGeom>
          </p:spPr>
        </p:pic>
        <p:sp>
          <p:nvSpPr>
            <p:cNvPr id="14" name="流程图: 离页连接符 13"/>
            <p:cNvSpPr/>
            <p:nvPr/>
          </p:nvSpPr>
          <p:spPr>
            <a:xfrm>
              <a:off x="7235543" y="1824271"/>
              <a:ext cx="2616273" cy="901066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口算</a:t>
              </a:r>
              <a:r>
                <a:rPr lang="en-US"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×</a:t>
              </a:r>
              <a:r>
                <a:rPr lang="en-US"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684" y="-36053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27653" y="1241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359512" y="1893713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81033" y="1903594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75650" y="1903730"/>
            <a:ext cx="3484245" cy="397637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653540" y="1893570"/>
            <a:ext cx="2495425" cy="1078865"/>
            <a:chOff x="1443866" y="1189407"/>
            <a:chExt cx="2960629" cy="1281506"/>
          </a:xfrm>
        </p:grpSpPr>
        <p:grpSp>
          <p:nvGrpSpPr>
            <p:cNvPr id="61" name="组合 60"/>
            <p:cNvGrpSpPr/>
            <p:nvPr/>
          </p:nvGrpSpPr>
          <p:grpSpPr>
            <a:xfrm>
              <a:off x="2147600" y="1419568"/>
              <a:ext cx="2256894" cy="998655"/>
              <a:chOff x="2719005" y="186544"/>
              <a:chExt cx="13195634" cy="5838943"/>
            </a:xfrm>
          </p:grpSpPr>
          <p:sp>
            <p:nvSpPr>
              <p:cNvPr id="63" name="云形 62"/>
              <p:cNvSpPr/>
              <p:nvPr/>
            </p:nvSpPr>
            <p:spPr>
              <a:xfrm>
                <a:off x="4187348" y="186544"/>
                <a:ext cx="11727291" cy="5547877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8ACFEA"/>
                    </a:solidFill>
                  </a:rPr>
                  <a:t>方法一</a:t>
                </a:r>
              </a:p>
            </p:txBody>
          </p:sp>
          <p:sp>
            <p:nvSpPr>
              <p:cNvPr id="64" name="云形 63"/>
              <p:cNvSpPr/>
              <p:nvPr/>
            </p:nvSpPr>
            <p:spPr>
              <a:xfrm>
                <a:off x="2719005" y="759855"/>
                <a:ext cx="12721240" cy="5265632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8ACFEA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43866" y="1189407"/>
              <a:ext cx="1281506" cy="1281506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5395331" y="2037137"/>
            <a:ext cx="2450760" cy="898998"/>
            <a:chOff x="4079071" y="1293057"/>
            <a:chExt cx="2450760" cy="898998"/>
          </a:xfrm>
        </p:grpSpPr>
        <p:grpSp>
          <p:nvGrpSpPr>
            <p:cNvPr id="66" name="组合 65"/>
            <p:cNvGrpSpPr/>
            <p:nvPr/>
          </p:nvGrpSpPr>
          <p:grpSpPr>
            <a:xfrm>
              <a:off x="4169536" y="1404807"/>
              <a:ext cx="2360295" cy="728345"/>
              <a:chOff x="1020523" y="370514"/>
              <a:chExt cx="13800193" cy="4258491"/>
            </a:xfrm>
          </p:grpSpPr>
          <p:sp>
            <p:nvSpPr>
              <p:cNvPr id="68" name="云形 67"/>
              <p:cNvSpPr/>
              <p:nvPr/>
            </p:nvSpPr>
            <p:spPr>
              <a:xfrm>
                <a:off x="1020523" y="370514"/>
                <a:ext cx="13800193" cy="4061715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FF8203"/>
                    </a:solidFill>
                  </a:rPr>
                  <a:t>  </a:t>
                </a:r>
                <a:r>
                  <a:rPr lang="zh-CN" altLang="en-US" sz="2400" b="1" dirty="0" smtClean="0">
                    <a:solidFill>
                      <a:srgbClr val="FF8203"/>
                    </a:solidFill>
                  </a:rPr>
                  <a:t>方法二</a:t>
                </a:r>
              </a:p>
            </p:txBody>
          </p:sp>
          <p:sp>
            <p:nvSpPr>
              <p:cNvPr id="69" name="云形 68"/>
              <p:cNvSpPr/>
              <p:nvPr/>
            </p:nvSpPr>
            <p:spPr>
              <a:xfrm>
                <a:off x="3474633" y="370515"/>
                <a:ext cx="10213702" cy="4258490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8203"/>
                  </a:solidFill>
                </a:endParaRPr>
              </a:p>
            </p:txBody>
          </p:sp>
        </p:grp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79071" y="1293057"/>
              <a:ext cx="755884" cy="898998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9086706" y="1935243"/>
            <a:ext cx="2150275" cy="1012681"/>
            <a:chOff x="7670388" y="1303354"/>
            <a:chExt cx="2150275" cy="1012681"/>
          </a:xfrm>
        </p:grpSpPr>
        <p:grpSp>
          <p:nvGrpSpPr>
            <p:cNvPr id="71" name="组合 70"/>
            <p:cNvGrpSpPr/>
            <p:nvPr/>
          </p:nvGrpSpPr>
          <p:grpSpPr>
            <a:xfrm>
              <a:off x="7993133" y="1490407"/>
              <a:ext cx="1827530" cy="825628"/>
              <a:chOff x="2516470" y="480563"/>
              <a:chExt cx="10685219" cy="4827287"/>
            </a:xfrm>
          </p:grpSpPr>
          <p:sp>
            <p:nvSpPr>
              <p:cNvPr id="73" name="云形 72"/>
              <p:cNvSpPr/>
              <p:nvPr/>
            </p:nvSpPr>
            <p:spPr>
              <a:xfrm>
                <a:off x="2516470" y="548138"/>
                <a:ext cx="10666655" cy="4759712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C52F"/>
                    </a:solidFill>
                  </a:rPr>
                  <a:t>方法三</a:t>
                </a:r>
                <a:endParaRPr lang="zh-CN" altLang="en-US" sz="2400" b="1" dirty="0">
                  <a:solidFill>
                    <a:srgbClr val="FFC52F"/>
                  </a:solidFill>
                </a:endParaRPr>
              </a:p>
            </p:txBody>
          </p:sp>
          <p:sp>
            <p:nvSpPr>
              <p:cNvPr id="74" name="云形 73"/>
              <p:cNvSpPr/>
              <p:nvPr/>
            </p:nvSpPr>
            <p:spPr>
              <a:xfrm>
                <a:off x="2987986" y="480563"/>
                <a:ext cx="10213703" cy="4258494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C52F"/>
                  </a:solidFill>
                </a:endParaRPr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70388" y="1303354"/>
              <a:ext cx="742551" cy="86631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26210" y="2602865"/>
            <a:ext cx="32150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20是</a:t>
            </a: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25694" y="3146425"/>
            <a:ext cx="31639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10个20是</a:t>
            </a:r>
          </a:p>
          <a:p>
            <a:pPr algn="l"/>
            <a:endParaRPr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51750" y="875665"/>
            <a:ext cx="1155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240</a:t>
            </a:r>
          </a:p>
        </p:txBody>
      </p:sp>
      <p:sp>
        <p:nvSpPr>
          <p:cNvPr id="168" name="Freeform 68"/>
          <p:cNvSpPr/>
          <p:nvPr/>
        </p:nvSpPr>
        <p:spPr>
          <a:xfrm>
            <a:off x="3025140" y="5937250"/>
            <a:ext cx="7103110" cy="766445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rgbClr val="86D0D8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2400" b="1" dirty="0" smtClean="0"/>
              <a:t>想一想:第三种方法为什么要在末尾添0？</a:t>
            </a:r>
          </a:p>
        </p:txBody>
      </p:sp>
      <p:pic>
        <p:nvPicPr>
          <p:cNvPr id="181" name="图片 18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940000">
            <a:off x="1591945" y="5358130"/>
            <a:ext cx="1963420" cy="19246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87588" y="3069590"/>
            <a:ext cx="14662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2个10,</a:t>
            </a:r>
          </a:p>
        </p:txBody>
      </p:sp>
      <p:sp>
        <p:nvSpPr>
          <p:cNvPr id="16" name="矩形 15"/>
          <p:cNvSpPr/>
          <p:nvPr/>
        </p:nvSpPr>
        <p:spPr>
          <a:xfrm>
            <a:off x="1410335" y="3146425"/>
            <a:ext cx="21761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12×2=</a:t>
            </a: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59535" y="3694430"/>
            <a:ext cx="32150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就是</a:t>
            </a: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24个十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</a:p>
        </p:txBody>
      </p:sp>
      <p:sp>
        <p:nvSpPr>
          <p:cNvPr id="19" name="矩形 18"/>
          <p:cNvSpPr/>
          <p:nvPr/>
        </p:nvSpPr>
        <p:spPr>
          <a:xfrm>
            <a:off x="1359535" y="4257040"/>
            <a:ext cx="32150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就是240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649220" y="3146425"/>
            <a:ext cx="143129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24,</a:t>
            </a: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56723" y="2639695"/>
            <a:ext cx="18248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200,</a:t>
            </a: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5695" y="3242945"/>
            <a:ext cx="19786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624" y="3234690"/>
            <a:ext cx="222218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40,</a:t>
            </a: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15205" y="3736975"/>
            <a:ext cx="35483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合起来就是</a:t>
            </a:r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60540" y="3725545"/>
            <a:ext cx="13671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240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8357698" y="3440110"/>
            <a:ext cx="41084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×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</a:p>
        </p:txBody>
      </p:sp>
      <p:grpSp>
        <p:nvGrpSpPr>
          <p:cNvPr id="43" name="组合 26"/>
          <p:cNvGrpSpPr/>
          <p:nvPr/>
        </p:nvGrpSpPr>
        <p:grpSpPr bwMode="auto">
          <a:xfrm>
            <a:off x="10170160" y="3031490"/>
            <a:ext cx="1272540" cy="506095"/>
            <a:chOff x="2277888" y="1916113"/>
            <a:chExt cx="2115790" cy="577850"/>
          </a:xfrm>
        </p:grpSpPr>
        <p:sp>
          <p:nvSpPr>
            <p:cNvPr id="57" name="箭头 154"/>
            <p:cNvSpPr>
              <a:spLocks noChangeShapeType="1"/>
            </p:cNvSpPr>
            <p:nvPr/>
          </p:nvSpPr>
          <p:spPr bwMode="auto">
            <a:xfrm>
              <a:off x="4315276" y="1917700"/>
              <a:ext cx="1587" cy="576263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9"/>
            <p:cNvSpPr>
              <a:spLocks noChangeShapeType="1"/>
            </p:cNvSpPr>
            <p:nvPr/>
          </p:nvSpPr>
          <p:spPr bwMode="auto">
            <a:xfrm flipH="1">
              <a:off x="2353382" y="1916113"/>
              <a:ext cx="1944000" cy="1587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10"/>
            <p:cNvSpPr>
              <a:spLocks noChangeShapeType="1"/>
            </p:cNvSpPr>
            <p:nvPr/>
          </p:nvSpPr>
          <p:spPr bwMode="auto">
            <a:xfrm flipH="1">
              <a:off x="2355835" y="1917700"/>
              <a:ext cx="1587" cy="574675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11"/>
            <p:cNvSpPr>
              <a:spLocks noChangeShapeType="1"/>
            </p:cNvSpPr>
            <p:nvPr/>
          </p:nvSpPr>
          <p:spPr bwMode="auto">
            <a:xfrm>
              <a:off x="2277888" y="2492375"/>
              <a:ext cx="180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19"/>
            <p:cNvSpPr>
              <a:spLocks noChangeShapeType="1"/>
            </p:cNvSpPr>
            <p:nvPr/>
          </p:nvSpPr>
          <p:spPr bwMode="auto">
            <a:xfrm>
              <a:off x="4213678" y="2492375"/>
              <a:ext cx="180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71865" y="4029075"/>
            <a:ext cx="2632710" cy="1061086"/>
            <a:chOff x="2928926" y="3643314"/>
            <a:chExt cx="2487539" cy="1061087"/>
          </a:xfrm>
        </p:grpSpPr>
        <p:grpSp>
          <p:nvGrpSpPr>
            <p:cNvPr id="32" name="组合 31"/>
            <p:cNvGrpSpPr/>
            <p:nvPr/>
          </p:nvGrpSpPr>
          <p:grpSpPr>
            <a:xfrm>
              <a:off x="2928926" y="3643314"/>
              <a:ext cx="2487539" cy="1061087"/>
              <a:chOff x="2692963" y="3870330"/>
              <a:chExt cx="2864439" cy="1061087"/>
            </a:xfrm>
          </p:grpSpPr>
          <p:sp>
            <p:nvSpPr>
              <p:cNvPr id="33" name="Text Box 17"/>
              <p:cNvSpPr txBox="1">
                <a:spLocks noChangeArrowheads="1"/>
              </p:cNvSpPr>
              <p:nvPr/>
            </p:nvSpPr>
            <p:spPr bwMode="auto">
              <a:xfrm>
                <a:off x="2692963" y="4286256"/>
                <a:ext cx="1809763" cy="645161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12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                       </a:t>
                </a:r>
                <a:endParaRPr lang="zh-CN" altLang="en-US" sz="3600" b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grpSp>
            <p:nvGrpSpPr>
              <p:cNvPr id="34" name="组合 25"/>
              <p:cNvGrpSpPr/>
              <p:nvPr/>
            </p:nvGrpSpPr>
            <p:grpSpPr bwMode="auto">
              <a:xfrm>
                <a:off x="4180815" y="3870330"/>
                <a:ext cx="1376587" cy="780415"/>
                <a:chOff x="3239076" y="2793176"/>
                <a:chExt cx="931444" cy="715541"/>
              </a:xfrm>
            </p:grpSpPr>
            <p:sp>
              <p:nvSpPr>
                <p:cNvPr id="35" name="Line 20"/>
                <p:cNvSpPr>
                  <a:spLocks noChangeShapeType="1"/>
                </p:cNvSpPr>
                <p:nvPr/>
              </p:nvSpPr>
              <p:spPr bwMode="auto">
                <a:xfrm>
                  <a:off x="3846520" y="2793176"/>
                  <a:ext cx="324000" cy="0"/>
                </a:xfrm>
                <a:prstGeom prst="line">
                  <a:avLst/>
                </a:prstGeom>
                <a:noFill/>
                <a:ln w="28575">
                  <a:solidFill>
                    <a:srgbClr val="00B0F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3239076" y="3502895"/>
                  <a:ext cx="789146" cy="5822"/>
                </a:xfrm>
                <a:prstGeom prst="line">
                  <a:avLst/>
                </a:prstGeom>
                <a:noFill/>
                <a:ln w="28575">
                  <a:solidFill>
                    <a:srgbClr val="00B0F0"/>
                  </a:solidFill>
                  <a:round/>
                </a:ln>
              </p:spPr>
              <p:txBody>
                <a:bodyPr/>
                <a:lstStyle/>
                <a:p>
                  <a:r>
                    <a:rPr lang="zh-CN" altLang="en-US" dirty="0" smtClean="0"/>
                    <a:t>                              </a:t>
                  </a:r>
                  <a:endParaRPr lang="zh-CN" altLang="en-US" dirty="0"/>
                </a:p>
              </p:txBody>
            </p:sp>
          </p:grpSp>
        </p:grpSp>
        <p:cxnSp>
          <p:nvCxnSpPr>
            <p:cNvPr id="38" name="直接箭头连接符 37"/>
            <p:cNvCxnSpPr/>
            <p:nvPr/>
          </p:nvCxnSpPr>
          <p:spPr>
            <a:xfrm rot="5400000" flipH="1" flipV="1">
              <a:off x="4822034" y="4036222"/>
              <a:ext cx="785817" cy="1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8514715" y="4010025"/>
            <a:ext cx="1536700" cy="361950"/>
            <a:chOff x="2786050" y="3714752"/>
            <a:chExt cx="1735138" cy="219073"/>
          </a:xfrm>
        </p:grpSpPr>
        <p:grpSp>
          <p:nvGrpSpPr>
            <p:cNvPr id="40" name="组合 24"/>
            <p:cNvGrpSpPr/>
            <p:nvPr/>
          </p:nvGrpSpPr>
          <p:grpSpPr bwMode="auto">
            <a:xfrm>
              <a:off x="2944443" y="3714752"/>
              <a:ext cx="1576745" cy="219073"/>
              <a:chOff x="1979613" y="2924175"/>
              <a:chExt cx="1295400" cy="146050"/>
            </a:xfrm>
          </p:grpSpPr>
          <p:sp>
            <p:nvSpPr>
              <p:cNvPr id="76" name="Line 13"/>
              <p:cNvSpPr>
                <a:spLocks noChangeShapeType="1"/>
              </p:cNvSpPr>
              <p:nvPr/>
            </p:nvSpPr>
            <p:spPr bwMode="auto">
              <a:xfrm flipV="1">
                <a:off x="3132138" y="2924175"/>
                <a:ext cx="142875" cy="1588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Line 14"/>
              <p:cNvSpPr>
                <a:spLocks noChangeShapeType="1"/>
              </p:cNvSpPr>
              <p:nvPr/>
            </p:nvSpPr>
            <p:spPr bwMode="auto">
              <a:xfrm>
                <a:off x="3203575" y="2924175"/>
                <a:ext cx="1588" cy="144463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Line 15"/>
              <p:cNvSpPr>
                <a:spLocks noChangeShapeType="1"/>
              </p:cNvSpPr>
              <p:nvPr/>
            </p:nvSpPr>
            <p:spPr bwMode="auto">
              <a:xfrm flipH="1">
                <a:off x="1979613" y="3068638"/>
                <a:ext cx="1223962" cy="1587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Line 16"/>
              <p:cNvSpPr>
                <a:spLocks noChangeShapeType="1"/>
              </p:cNvSpPr>
              <p:nvPr/>
            </p:nvSpPr>
            <p:spPr bwMode="auto">
              <a:xfrm>
                <a:off x="1979613" y="2925763"/>
                <a:ext cx="1587" cy="144462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>
              <a:off x="2786050" y="3714752"/>
              <a:ext cx="357190" cy="1588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8"/>
          <p:cNvSpPr txBox="1"/>
          <p:nvPr/>
        </p:nvSpPr>
        <p:spPr>
          <a:xfrm>
            <a:off x="10651490" y="3439795"/>
            <a:ext cx="734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24</a:t>
            </a:r>
          </a:p>
        </p:txBody>
      </p:sp>
      <p:sp>
        <p:nvSpPr>
          <p:cNvPr id="13" name="TextBox 48"/>
          <p:cNvSpPr txBox="1"/>
          <p:nvPr/>
        </p:nvSpPr>
        <p:spPr>
          <a:xfrm>
            <a:off x="11156950" y="3430905"/>
            <a:ext cx="549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  <p:bldP spid="11" grpId="0" bldLvl="0" animBg="1"/>
      <p:bldP spid="8" grpId="0"/>
      <p:bldP spid="15" grpId="0"/>
      <p:bldP spid="168" grpId="0" bldLvl="0" animBg="1"/>
      <p:bldP spid="12" grpId="0"/>
      <p:bldP spid="16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41" grpId="0"/>
      <p:bldP spid="4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7634397" y="5139593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6600" b="1" dirty="0">
              <a:solidFill>
                <a:schemeClr val="bg1"/>
              </a:solidFill>
            </a:endParaRPr>
          </a:p>
        </p:txBody>
      </p:sp>
      <p:pic>
        <p:nvPicPr>
          <p:cNvPr id="3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" name="组合 30"/>
          <p:cNvGrpSpPr/>
          <p:nvPr/>
        </p:nvGrpSpPr>
        <p:grpSpPr>
          <a:xfrm>
            <a:off x="88684" y="-25893"/>
            <a:ext cx="3251835" cy="1131570"/>
            <a:chOff x="70" y="129"/>
            <a:chExt cx="5121" cy="1782"/>
          </a:xfrm>
        </p:grpSpPr>
        <p:pic>
          <p:nvPicPr>
            <p:cNvPr id="32" name="图片 3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3" name="图片 3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61155" y="83185"/>
            <a:ext cx="4271010" cy="1687195"/>
            <a:chOff x="-51859" y="123185"/>
            <a:chExt cx="4270933" cy="232504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350" y="304292"/>
              <a:ext cx="3958724" cy="214393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1859" y="123185"/>
              <a:ext cx="1335450" cy="1062290"/>
            </a:xfrm>
            <a:prstGeom prst="rect">
              <a:avLst/>
            </a:prstGeom>
          </p:spPr>
        </p:pic>
      </p:grpSp>
      <p:sp>
        <p:nvSpPr>
          <p:cNvPr id="44" name="文本框 43"/>
          <p:cNvSpPr txBox="1"/>
          <p:nvPr/>
        </p:nvSpPr>
        <p:spPr>
          <a:xfrm>
            <a:off x="5547211" y="561492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ln w="31750">
                  <a:solidFill>
                    <a:schemeClr val="bg1"/>
                  </a:solidFill>
                </a:ln>
                <a:solidFill>
                  <a:srgbClr val="FFCE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拓展延伸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8907" y="3468172"/>
            <a:ext cx="1781284" cy="313882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7721" y="3334166"/>
            <a:ext cx="2664554" cy="3212065"/>
          </a:xfrm>
          <a:prstGeom prst="rect">
            <a:avLst/>
          </a:prstGeom>
        </p:spPr>
      </p:pic>
      <p:grpSp>
        <p:nvGrpSpPr>
          <p:cNvPr id="47" name="ïṧḻïḑé"/>
          <p:cNvGrpSpPr/>
          <p:nvPr/>
        </p:nvGrpSpPr>
        <p:grpSpPr>
          <a:xfrm>
            <a:off x="1639404" y="1191850"/>
            <a:ext cx="3596640" cy="2190750"/>
            <a:chOff x="923046" y="1212410"/>
            <a:chExt cx="4081028" cy="2471445"/>
          </a:xfrm>
        </p:grpSpPr>
        <p:sp>
          <p:nvSpPr>
            <p:cNvPr id="48" name="ïṧ1ïďé"/>
            <p:cNvSpPr/>
            <p:nvPr/>
          </p:nvSpPr>
          <p:spPr bwMode="auto">
            <a:xfrm>
              <a:off x="923046" y="1212410"/>
              <a:ext cx="3809392" cy="2471445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28B8D3"/>
            </a:solidFill>
            <a:ln>
              <a:solidFill>
                <a:srgbClr val="28B8D3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íṣlíḋé"/>
            <p:cNvSpPr/>
            <p:nvPr/>
          </p:nvSpPr>
          <p:spPr bwMode="auto">
            <a:xfrm>
              <a:off x="1031124" y="1368577"/>
              <a:ext cx="3594677" cy="2159828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ïş1ïḋê"/>
            <p:cNvSpPr/>
            <p:nvPr/>
          </p:nvSpPr>
          <p:spPr bwMode="auto">
            <a:xfrm>
              <a:off x="1940925" y="1368800"/>
              <a:ext cx="1564211" cy="469473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28B8D3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方法一</a:t>
              </a:r>
            </a:p>
          </p:txBody>
        </p:sp>
        <p:sp>
          <p:nvSpPr>
            <p:cNvPr id="51" name="îšļïḑé"/>
            <p:cNvSpPr/>
            <p:nvPr/>
          </p:nvSpPr>
          <p:spPr bwMode="auto">
            <a:xfrm>
              <a:off x="1031124" y="1676612"/>
              <a:ext cx="3972950" cy="1543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800" dirty="0" smtClean="0"/>
                <a:t>因为12×20=240,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2800" dirty="0" smtClean="0"/>
                <a:t>所以120×20=2400。</a:t>
              </a:r>
              <a:endParaRPr lang="en-US" altLang="zh-CN" sz="2800" dirty="0"/>
            </a:p>
          </p:txBody>
        </p:sp>
      </p:grpSp>
      <p:grpSp>
        <p:nvGrpSpPr>
          <p:cNvPr id="52" name="ïṧḻïḑé"/>
          <p:cNvGrpSpPr/>
          <p:nvPr/>
        </p:nvGrpSpPr>
        <p:grpSpPr>
          <a:xfrm>
            <a:off x="7606030" y="1625600"/>
            <a:ext cx="2951480" cy="2472055"/>
            <a:chOff x="914400" y="1205246"/>
            <a:chExt cx="2369319" cy="2471787"/>
          </a:xfrm>
        </p:grpSpPr>
        <p:sp>
          <p:nvSpPr>
            <p:cNvPr id="53" name="ïṧ1ïďé"/>
            <p:cNvSpPr/>
            <p:nvPr/>
          </p:nvSpPr>
          <p:spPr bwMode="auto">
            <a:xfrm>
              <a:off x="914400" y="1205246"/>
              <a:ext cx="2369319" cy="2471787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" name="íṣlíḋé"/>
            <p:cNvSpPr/>
            <p:nvPr/>
          </p:nvSpPr>
          <p:spPr bwMode="auto">
            <a:xfrm>
              <a:off x="1019059" y="1372755"/>
              <a:ext cx="2160000" cy="2160000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" name="ïş1ïḋê"/>
            <p:cNvSpPr/>
            <p:nvPr/>
          </p:nvSpPr>
          <p:spPr bwMode="auto">
            <a:xfrm>
              <a:off x="1316954" y="1326535"/>
              <a:ext cx="1564211" cy="469473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方法二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îšļïḑé"/>
            <p:cNvSpPr/>
            <p:nvPr/>
          </p:nvSpPr>
          <p:spPr bwMode="auto">
            <a:xfrm>
              <a:off x="1223894" y="1892626"/>
              <a:ext cx="205982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sz="2800" dirty="0">
                  <a:sym typeface="微软雅黑" panose="020B0503020204020204" pitchFamily="34" charset="-122"/>
                </a:rPr>
                <a:t>120×2=240,</a:t>
              </a:r>
            </a:p>
            <a:p>
              <a:pPr algn="ctr">
                <a:lnSpc>
                  <a:spcPct val="130000"/>
                </a:lnSpc>
              </a:pPr>
              <a:r>
                <a:rPr sz="2800" dirty="0">
                  <a:sym typeface="微软雅黑" panose="020B0503020204020204" pitchFamily="34" charset="-122"/>
                </a:rPr>
                <a:t>240×10=2400。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402686" y="2870197"/>
            <a:ext cx="4563110" cy="2272665"/>
            <a:chOff x="6356639" y="972100"/>
            <a:chExt cx="3750900" cy="227266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356639" y="972100"/>
              <a:ext cx="1232767" cy="1957252"/>
            </a:xfrm>
            <a:prstGeom prst="rect">
              <a:avLst/>
            </a:prstGeom>
          </p:spPr>
        </p:pic>
        <p:sp>
          <p:nvSpPr>
            <p:cNvPr id="60" name="流程图: 离页连接符 59"/>
            <p:cNvSpPr/>
            <p:nvPr/>
          </p:nvSpPr>
          <p:spPr>
            <a:xfrm>
              <a:off x="7161522" y="1912535"/>
              <a:ext cx="2946017" cy="1332230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sz="32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1.想一想: 120×20=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464300" y="4326890"/>
            <a:ext cx="1501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8" presetID="2" presetClass="entr" presetSubtype="3" fill="hold" nodeType="after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8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7634397" y="5139593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6600" b="1" dirty="0">
              <a:solidFill>
                <a:schemeClr val="bg1"/>
              </a:solidFill>
            </a:endParaRPr>
          </a:p>
        </p:txBody>
      </p:sp>
      <p:pic>
        <p:nvPicPr>
          <p:cNvPr id="3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" name="组合 30"/>
          <p:cNvGrpSpPr/>
          <p:nvPr/>
        </p:nvGrpSpPr>
        <p:grpSpPr>
          <a:xfrm>
            <a:off x="88684" y="-25893"/>
            <a:ext cx="3251835" cy="1131570"/>
            <a:chOff x="70" y="129"/>
            <a:chExt cx="5121" cy="1782"/>
          </a:xfrm>
        </p:grpSpPr>
        <p:pic>
          <p:nvPicPr>
            <p:cNvPr id="32" name="图片 3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3" name="图片 3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61155" y="83185"/>
            <a:ext cx="4271010" cy="1687195"/>
            <a:chOff x="-51859" y="123185"/>
            <a:chExt cx="4270933" cy="232504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350" y="304292"/>
              <a:ext cx="3958724" cy="214393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1859" y="123185"/>
              <a:ext cx="1335450" cy="1062290"/>
            </a:xfrm>
            <a:prstGeom prst="rect">
              <a:avLst/>
            </a:prstGeom>
          </p:spPr>
        </p:pic>
      </p:grpSp>
      <p:sp>
        <p:nvSpPr>
          <p:cNvPr id="44" name="文本框 43"/>
          <p:cNvSpPr txBox="1"/>
          <p:nvPr/>
        </p:nvSpPr>
        <p:spPr>
          <a:xfrm>
            <a:off x="5547211" y="561492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ln w="31750">
                  <a:solidFill>
                    <a:schemeClr val="bg1"/>
                  </a:solidFill>
                </a:ln>
                <a:solidFill>
                  <a:srgbClr val="FFCE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拓展延伸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8907" y="3468172"/>
            <a:ext cx="1781284" cy="313882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7721" y="3334166"/>
            <a:ext cx="2664554" cy="3212065"/>
          </a:xfrm>
          <a:prstGeom prst="rect">
            <a:avLst/>
          </a:prstGeom>
        </p:spPr>
      </p:pic>
      <p:grpSp>
        <p:nvGrpSpPr>
          <p:cNvPr id="47" name="ïṧḻïḑé"/>
          <p:cNvGrpSpPr/>
          <p:nvPr/>
        </p:nvGrpSpPr>
        <p:grpSpPr>
          <a:xfrm>
            <a:off x="1639404" y="1191850"/>
            <a:ext cx="3596640" cy="2190750"/>
            <a:chOff x="923046" y="1212410"/>
            <a:chExt cx="4081028" cy="2471445"/>
          </a:xfrm>
        </p:grpSpPr>
        <p:sp>
          <p:nvSpPr>
            <p:cNvPr id="48" name="ïṧ1ïďé"/>
            <p:cNvSpPr/>
            <p:nvPr/>
          </p:nvSpPr>
          <p:spPr bwMode="auto">
            <a:xfrm>
              <a:off x="923046" y="1212410"/>
              <a:ext cx="3809392" cy="2471445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28B8D3"/>
            </a:solidFill>
            <a:ln>
              <a:solidFill>
                <a:srgbClr val="28B8D3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íṣlíḋé"/>
            <p:cNvSpPr/>
            <p:nvPr/>
          </p:nvSpPr>
          <p:spPr bwMode="auto">
            <a:xfrm>
              <a:off x="1031124" y="1368577"/>
              <a:ext cx="3594677" cy="2159828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ïş1ïḋê"/>
            <p:cNvSpPr/>
            <p:nvPr/>
          </p:nvSpPr>
          <p:spPr bwMode="auto">
            <a:xfrm>
              <a:off x="1940925" y="1368800"/>
              <a:ext cx="1564211" cy="469473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28B8D3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方法一</a:t>
              </a:r>
            </a:p>
          </p:txBody>
        </p:sp>
        <p:sp>
          <p:nvSpPr>
            <p:cNvPr id="51" name="îšļïḑé"/>
            <p:cNvSpPr/>
            <p:nvPr/>
          </p:nvSpPr>
          <p:spPr bwMode="auto">
            <a:xfrm>
              <a:off x="1031124" y="1676612"/>
              <a:ext cx="3972950" cy="1543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800" dirty="0" smtClean="0"/>
                <a:t>43×2=86,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sz="2800" dirty="0" smtClean="0"/>
                <a:t>86×100=8600。</a:t>
              </a:r>
            </a:p>
          </p:txBody>
        </p:sp>
      </p:grpSp>
      <p:grpSp>
        <p:nvGrpSpPr>
          <p:cNvPr id="52" name="ïṧḻïḑé"/>
          <p:cNvGrpSpPr/>
          <p:nvPr/>
        </p:nvGrpSpPr>
        <p:grpSpPr>
          <a:xfrm>
            <a:off x="7318375" y="1704975"/>
            <a:ext cx="4437379" cy="2811780"/>
            <a:chOff x="914400" y="1205246"/>
            <a:chExt cx="3061739" cy="2811475"/>
          </a:xfrm>
        </p:grpSpPr>
        <p:sp>
          <p:nvSpPr>
            <p:cNvPr id="53" name="ïṧ1ïďé"/>
            <p:cNvSpPr/>
            <p:nvPr/>
          </p:nvSpPr>
          <p:spPr bwMode="auto">
            <a:xfrm>
              <a:off x="914400" y="1205246"/>
              <a:ext cx="2369319" cy="2471787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" name="íṣlíḋé"/>
            <p:cNvSpPr/>
            <p:nvPr/>
          </p:nvSpPr>
          <p:spPr bwMode="auto">
            <a:xfrm>
              <a:off x="1019059" y="1372755"/>
              <a:ext cx="2160000" cy="2160000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" name="ïş1ïḋê"/>
            <p:cNvSpPr/>
            <p:nvPr/>
          </p:nvSpPr>
          <p:spPr bwMode="auto">
            <a:xfrm>
              <a:off x="1316954" y="1326535"/>
              <a:ext cx="1564211" cy="469473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方法二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îšļïḑé"/>
            <p:cNvSpPr/>
            <p:nvPr/>
          </p:nvSpPr>
          <p:spPr bwMode="auto">
            <a:xfrm>
              <a:off x="1019078" y="1802716"/>
              <a:ext cx="2957061" cy="221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sz="2800" dirty="0">
                  <a:sym typeface="微软雅黑" panose="020B0503020204020204" pitchFamily="34" charset="-122"/>
                </a:rPr>
                <a:t>因43×20=860,</a:t>
              </a:r>
            </a:p>
            <a:p>
              <a:pPr algn="l">
                <a:lnSpc>
                  <a:spcPct val="130000"/>
                </a:lnSpc>
              </a:pPr>
              <a:r>
                <a:rPr sz="2800" dirty="0">
                  <a:sym typeface="微软雅黑" panose="020B0503020204020204" pitchFamily="34" charset="-122"/>
                </a:rPr>
                <a:t>所以860×10=8600。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40456" y="3058157"/>
            <a:ext cx="4563110" cy="2272665"/>
            <a:chOff x="6356639" y="972100"/>
            <a:chExt cx="3750900" cy="227266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356639" y="972100"/>
              <a:ext cx="1232767" cy="1957252"/>
            </a:xfrm>
            <a:prstGeom prst="rect">
              <a:avLst/>
            </a:prstGeom>
          </p:spPr>
        </p:pic>
        <p:sp>
          <p:nvSpPr>
            <p:cNvPr id="60" name="流程图: 离页连接符 59"/>
            <p:cNvSpPr/>
            <p:nvPr/>
          </p:nvSpPr>
          <p:spPr>
            <a:xfrm>
              <a:off x="7161522" y="1912535"/>
              <a:ext cx="2946017" cy="1332230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sz="32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想一想:</a:t>
              </a:r>
            </a:p>
            <a:p>
              <a:pPr algn="l"/>
              <a:r>
                <a:rPr sz="32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43×200=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318250" y="4431665"/>
            <a:ext cx="1501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8" presetID="2" presetClass="entr" presetSubtype="3" fill="hold" nodeType="after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8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3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44211" y="-100366"/>
            <a:ext cx="3260090" cy="1286510"/>
            <a:chOff x="59" y="76"/>
            <a:chExt cx="5134" cy="2026"/>
          </a:xfrm>
        </p:grpSpPr>
        <p:pic>
          <p:nvPicPr>
            <p:cNvPr id="4" name="图片 3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8880" y="1056005"/>
            <a:ext cx="2955925" cy="3422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0080" y="1144270"/>
            <a:ext cx="2973705" cy="3334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3800"/>
            <a:ext cx="2983865" cy="3325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8698" y="1689165"/>
            <a:ext cx="6096000" cy="22453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12×30 =</a:t>
            </a:r>
          </a:p>
          <a:p>
            <a:pPr algn="l"/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120×30=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6295" y="1779270"/>
            <a:ext cx="296926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14×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20=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14×200=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42475" y="1779270"/>
            <a:ext cx="204152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30×2=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30×200=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1828615" y="1689100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360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1840857" y="2519620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3600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944688" y="1755470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280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4924424" y="2610529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2800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10843339" y="168879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11145488" y="26662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474108" y="283029"/>
            <a:ext cx="2308546" cy="584775"/>
            <a:chOff x="785786" y="1571612"/>
            <a:chExt cx="2308546" cy="584775"/>
          </a:xfrm>
        </p:grpSpPr>
        <p:sp>
          <p:nvSpPr>
            <p:cNvPr id="23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85852" y="1571612"/>
              <a:ext cx="18084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做一做。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04655" y="1056005"/>
            <a:ext cx="2867660" cy="342265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529070" y="1779270"/>
            <a:ext cx="296926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31×30=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310×30=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8003539" y="177931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930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8007984" y="2564809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9300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8" name="Freeform 68"/>
          <p:cNvSpPr/>
          <p:nvPr/>
        </p:nvSpPr>
        <p:spPr>
          <a:xfrm>
            <a:off x="2447290" y="5530215"/>
            <a:ext cx="8901430" cy="803275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rgbClr val="86D0D8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3200" b="1" dirty="0" smtClean="0"/>
              <a:t>这几道题和我们前面学过的题有什么区别？</a:t>
            </a:r>
          </a:p>
        </p:txBody>
      </p:sp>
      <p:pic>
        <p:nvPicPr>
          <p:cNvPr id="181" name="图片 18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940000">
            <a:off x="963295" y="4457700"/>
            <a:ext cx="2459990" cy="2411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/>
      <p:bldP spid="18" grpId="0"/>
      <p:bldP spid="20" grpId="0"/>
      <p:bldP spid="21" grpId="0"/>
      <p:bldP spid="26" grpId="0"/>
      <p:bldP spid="27" grpId="0"/>
      <p:bldP spid="28" grpId="0"/>
      <p:bldP spid="16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84943" y="4241318"/>
            <a:ext cx="2988279" cy="298827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44211" y="-100366"/>
            <a:ext cx="3260090" cy="1286510"/>
            <a:chOff x="59" y="76"/>
            <a:chExt cx="5134" cy="2026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7" name="图片 6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5" name="TextBox 7"/>
          <p:cNvSpPr txBox="1"/>
          <p:nvPr/>
        </p:nvSpPr>
        <p:spPr>
          <a:xfrm>
            <a:off x="3139440" y="601345"/>
            <a:ext cx="7066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把得数相同的算式用线连起来。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6285" y="1431290"/>
            <a:ext cx="8707120" cy="4373880"/>
          </a:xfrm>
          <a:prstGeom prst="rect">
            <a:avLst/>
          </a:prstGeom>
          <a:noFill/>
          <a:ln w="28575">
            <a:solidFill>
              <a:srgbClr val="F9BCD1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连接符 19"/>
          <p:cNvCxnSpPr/>
          <p:nvPr/>
        </p:nvCxnSpPr>
        <p:spPr>
          <a:xfrm rot="10800000">
            <a:off x="4374820" y="1971030"/>
            <a:ext cx="3214710" cy="21431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220700" y="1539545"/>
            <a:ext cx="1564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25×3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46653" y="1631302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36×20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21017" y="2682235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42×20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25711" y="2729860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24×50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20700" y="3825243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240×3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85414" y="3828418"/>
            <a:ext cx="11633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15×5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21017" y="4986031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30×40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4517390" y="3114040"/>
            <a:ext cx="3313430" cy="20770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 flipV="1">
            <a:off x="4576434" y="1959600"/>
            <a:ext cx="2857520" cy="21431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589145" y="3111500"/>
            <a:ext cx="2843530" cy="21456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748914" y="4817438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28×30</a:t>
            </a:r>
            <a:endParaRPr lang="en-US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84985" y="1355090"/>
            <a:ext cx="9075420" cy="533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0279" y="4849742"/>
            <a:ext cx="2901855" cy="21761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9063" y="5209101"/>
            <a:ext cx="1170434" cy="1170434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1514474" y="1370330"/>
            <a:ext cx="10677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/>
            <a:r>
              <a:rPr 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学校会议室有18排桌椅,每排可以坐20人。 </a:t>
            </a:r>
          </a:p>
          <a:p>
            <a:pPr marL="514350" indent="-514350" algn="l"/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400名家长来会议室参加家长会,这些凳</a:t>
            </a:r>
          </a:p>
          <a:p>
            <a:pPr marL="514350" indent="-514350" algn="l"/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子够家长坐吗</a:t>
            </a:r>
            <a:r>
              <a:rPr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740535" y="3075940"/>
            <a:ext cx="9082405" cy="4953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740535" y="1355090"/>
            <a:ext cx="9119870" cy="15240"/>
          </a:xfrm>
          <a:prstGeom prst="line">
            <a:avLst/>
          </a:prstGeom>
          <a:ln w="28575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30575" y="3554730"/>
            <a:ext cx="17081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8×20=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33140" y="4849495"/>
            <a:ext cx="105606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答：这些凳子不够家长坐。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611620" y="3554730"/>
            <a:ext cx="38836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360&lt;400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65405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8" name="图片 17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94963" y="15208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101632" y="610532"/>
            <a:ext cx="2494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解决问题。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4710430" y="3554730"/>
            <a:ext cx="18656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360(人)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4" grpId="0"/>
      <p:bldP spid="24" grpId="1"/>
      <p:bldP spid="25" grpId="0"/>
      <p:bldP spid="25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97355" y="1182370"/>
            <a:ext cx="9286875" cy="533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0279" y="4849742"/>
            <a:ext cx="2901855" cy="21761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7883" y="5352611"/>
            <a:ext cx="1170434" cy="1170434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1920875" y="1437640"/>
            <a:ext cx="89090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(2)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一个果园里有</a:t>
            </a:r>
            <a:r>
              <a:rPr lang="en-US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25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行橘子树</a:t>
            </a:r>
            <a:r>
              <a:rPr lang="en-US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每行有</a:t>
            </a:r>
            <a:r>
              <a:rPr lang="en-US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30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棵</a:t>
            </a:r>
            <a:r>
              <a:rPr lang="en-US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</a:p>
          <a:p>
            <a:pPr marL="0" indent="0">
              <a:buNone/>
            </a:pPr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共有多少棵橘子树？</a:t>
            </a:r>
            <a:endParaRPr lang="zh-CN" altLang="en-US" sz="36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14350" indent="-514350"/>
            <a:endParaRPr lang="zh-CN" altLang="en-US" sz="36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920875" y="3409950"/>
            <a:ext cx="9103360" cy="38735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97355" y="1144270"/>
            <a:ext cx="9337040" cy="22860"/>
          </a:xfrm>
          <a:prstGeom prst="line">
            <a:avLst/>
          </a:prstGeom>
          <a:ln w="28575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318691" y="3660355"/>
            <a:ext cx="17945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25×30=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92200" y="4517901"/>
            <a:ext cx="54654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</a:t>
            </a:r>
            <a:r>
              <a:rPr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一共有750棵橘子树</a:t>
            </a:r>
            <a:r>
              <a:rPr 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</a:p>
        </p:txBody>
      </p: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8420" y="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00068" y="15716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5113201" y="3660990"/>
            <a:ext cx="17945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750(棵)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19652" y="0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9" name="圆角矩形 8"/>
          <p:cNvSpPr/>
          <p:nvPr/>
        </p:nvSpPr>
        <p:spPr>
          <a:xfrm>
            <a:off x="1324587" y="1099963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93098" y="1082539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85128" y="1082538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46305" y="2302380"/>
            <a:ext cx="2586741" cy="25533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latin typeface="+mj-ea"/>
                <a:ea typeface="+mj-ea"/>
              </a:rPr>
              <a:t>24 × 3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43 × 2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62219" y="2314616"/>
            <a:ext cx="2071019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160 × 5=</a:t>
            </a:r>
            <a:endParaRPr lang="en-US" altLang="zh-CN" sz="3200" b="1" dirty="0">
              <a:latin typeface="+mj-ea"/>
              <a:ea typeface="+mj-ea"/>
            </a:endParaRP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33  × 3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25365" y="2360967"/>
            <a:ext cx="196878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j-ea"/>
                <a:ea typeface="+mj-ea"/>
              </a:rPr>
              <a:t>12 × 4=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11 × </a:t>
            </a:r>
            <a:r>
              <a:rPr lang="en-US" altLang="zh-CN" sz="3200" b="1" dirty="0">
                <a:latin typeface="+mj-ea"/>
                <a:ea typeface="+mj-ea"/>
              </a:rPr>
              <a:t>7=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36729" y="2306954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72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43925" y="3252083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86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907530" y="2320925"/>
            <a:ext cx="997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800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907329" y="3280657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99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342790" y="2367952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48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342991" y="3299500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77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7025" y="4794250"/>
            <a:ext cx="8629650" cy="235712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692598">
            <a:off x="3071463" y="5024549"/>
            <a:ext cx="1851206" cy="1813596"/>
          </a:xfrm>
          <a:prstGeom prst="rect">
            <a:avLst/>
          </a:prstGeom>
        </p:spPr>
      </p:pic>
      <p:sp>
        <p:nvSpPr>
          <p:cNvPr id="58" name="文本框 60"/>
          <p:cNvSpPr txBox="1"/>
          <p:nvPr/>
        </p:nvSpPr>
        <p:spPr>
          <a:xfrm>
            <a:off x="4631690" y="5344160"/>
            <a:ext cx="7784465" cy="1174827"/>
          </a:xfrm>
          <a:prstGeom prst="wave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712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说一说上面各题的口算方法。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1640622" y="1099014"/>
            <a:ext cx="1970236" cy="1079121"/>
            <a:chOff x="1443866" y="1189407"/>
            <a:chExt cx="1877465" cy="1281506"/>
          </a:xfrm>
        </p:grpSpPr>
        <p:grpSp>
          <p:nvGrpSpPr>
            <p:cNvPr id="61" name="组合 60"/>
            <p:cNvGrpSpPr/>
            <p:nvPr/>
          </p:nvGrpSpPr>
          <p:grpSpPr>
            <a:xfrm>
              <a:off x="2112959" y="1481414"/>
              <a:ext cx="1208372" cy="774532"/>
              <a:chOff x="2516464" y="548145"/>
              <a:chExt cx="7065122" cy="4528541"/>
            </a:xfrm>
          </p:grpSpPr>
          <p:sp>
            <p:nvSpPr>
              <p:cNvPr id="63" name="云形 62"/>
              <p:cNvSpPr/>
              <p:nvPr/>
            </p:nvSpPr>
            <p:spPr>
              <a:xfrm>
                <a:off x="2516464" y="548145"/>
                <a:ext cx="7065122" cy="4528541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8ACFEA"/>
                    </a:solidFill>
                  </a:rPr>
                  <a:t>口算</a:t>
                </a:r>
              </a:p>
            </p:txBody>
          </p:sp>
          <p:sp>
            <p:nvSpPr>
              <p:cNvPr id="64" name="云形 63"/>
              <p:cNvSpPr/>
              <p:nvPr/>
            </p:nvSpPr>
            <p:spPr>
              <a:xfrm>
                <a:off x="2922743" y="818421"/>
                <a:ext cx="6658840" cy="4258256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8ACFEA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43866" y="1189407"/>
              <a:ext cx="1281506" cy="1281506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5404856" y="1235132"/>
            <a:ext cx="1670633" cy="898998"/>
            <a:chOff x="4088596" y="1295597"/>
            <a:chExt cx="1670633" cy="898998"/>
          </a:xfrm>
        </p:grpSpPr>
        <p:grpSp>
          <p:nvGrpSpPr>
            <p:cNvPr id="66" name="组合 65"/>
            <p:cNvGrpSpPr/>
            <p:nvPr/>
          </p:nvGrpSpPr>
          <p:grpSpPr>
            <a:xfrm>
              <a:off x="4274311" y="1404807"/>
              <a:ext cx="1484918" cy="737115"/>
              <a:chOff x="1633123" y="370515"/>
              <a:chExt cx="8682031" cy="4309766"/>
            </a:xfrm>
          </p:grpSpPr>
          <p:sp>
            <p:nvSpPr>
              <p:cNvPr id="68" name="云形 67"/>
              <p:cNvSpPr/>
              <p:nvPr/>
            </p:nvSpPr>
            <p:spPr>
              <a:xfrm>
                <a:off x="1633123" y="618460"/>
                <a:ext cx="8682031" cy="4061821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FF8203"/>
                    </a:solidFill>
                  </a:rPr>
                  <a:t>  </a:t>
                </a:r>
                <a:r>
                  <a:rPr lang="zh-CN" altLang="en-US" sz="2400" b="1" dirty="0" smtClean="0">
                    <a:solidFill>
                      <a:srgbClr val="FF8203"/>
                    </a:solidFill>
                  </a:rPr>
                  <a:t>口算</a:t>
                </a:r>
                <a:endParaRPr lang="zh-CN" altLang="en-US" sz="2400" b="1" dirty="0">
                  <a:solidFill>
                    <a:srgbClr val="FF8203"/>
                  </a:solidFill>
                </a:endParaRPr>
              </a:p>
            </p:txBody>
          </p:sp>
          <p:sp>
            <p:nvSpPr>
              <p:cNvPr id="69" name="云形 68"/>
              <p:cNvSpPr/>
              <p:nvPr/>
            </p:nvSpPr>
            <p:spPr>
              <a:xfrm>
                <a:off x="3475289" y="370515"/>
                <a:ext cx="6658842" cy="4258256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8203"/>
                  </a:solidFill>
                </a:endParaRPr>
              </a:p>
            </p:txBody>
          </p:sp>
        </p:grp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88596" y="1295597"/>
              <a:ext cx="755884" cy="898998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9107661" y="1213883"/>
            <a:ext cx="1574847" cy="1003828"/>
            <a:chOff x="7691343" y="1312244"/>
            <a:chExt cx="1574847" cy="1003828"/>
          </a:xfrm>
        </p:grpSpPr>
        <p:grpSp>
          <p:nvGrpSpPr>
            <p:cNvPr id="71" name="组合 70"/>
            <p:cNvGrpSpPr/>
            <p:nvPr/>
          </p:nvGrpSpPr>
          <p:grpSpPr>
            <a:xfrm>
              <a:off x="7993133" y="1501965"/>
              <a:ext cx="1273057" cy="814107"/>
              <a:chOff x="2516470" y="548138"/>
              <a:chExt cx="7443321" cy="4759928"/>
            </a:xfrm>
          </p:grpSpPr>
          <p:sp>
            <p:nvSpPr>
              <p:cNvPr id="73" name="云形 72"/>
              <p:cNvSpPr/>
              <p:nvPr/>
            </p:nvSpPr>
            <p:spPr>
              <a:xfrm>
                <a:off x="2516470" y="548138"/>
                <a:ext cx="7443321" cy="4759928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C52F"/>
                    </a:solidFill>
                  </a:rPr>
                  <a:t>口算</a:t>
                </a:r>
                <a:endParaRPr lang="zh-CN" altLang="en-US" sz="2400" b="1" dirty="0">
                  <a:solidFill>
                    <a:srgbClr val="FFC52F"/>
                  </a:solidFill>
                </a:endParaRPr>
              </a:p>
            </p:txBody>
          </p:sp>
          <p:sp>
            <p:nvSpPr>
              <p:cNvPr id="74" name="云形 73"/>
              <p:cNvSpPr/>
              <p:nvPr/>
            </p:nvSpPr>
            <p:spPr>
              <a:xfrm>
                <a:off x="2922743" y="818421"/>
                <a:ext cx="6658840" cy="4258256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C52F"/>
                  </a:solidFill>
                </a:endParaRPr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91343" y="1312244"/>
              <a:ext cx="742551" cy="86631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6" grpId="0"/>
      <p:bldP spid="3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65405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5208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213573" y="1653990"/>
            <a:ext cx="8308340" cy="3372028"/>
            <a:chOff x="4356" y="4504"/>
            <a:chExt cx="10838" cy="2671"/>
          </a:xfrm>
        </p:grpSpPr>
        <p:sp>
          <p:nvSpPr>
            <p:cNvPr id="15" name="文本框 26"/>
            <p:cNvSpPr txBox="1"/>
            <p:nvPr/>
          </p:nvSpPr>
          <p:spPr>
            <a:xfrm>
              <a:off x="5092" y="4843"/>
              <a:ext cx="9515" cy="1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这节课我们通过学习两位数乘整十、整百数,探究出很多种口算方法,但我们发现在口算时先把0前面的数相乘,然后在所得的积后面添上被省略的0,这种方法最简便。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56" y="4504"/>
              <a:ext cx="10838" cy="2671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49833" y="1647454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853948" y="3629005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436620" y="1564640"/>
            <a:ext cx="582612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</a:t>
            </a: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43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九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5,6,7,9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14" name="文本框 22"/>
          <p:cNvSpPr txBox="1"/>
          <p:nvPr/>
        </p:nvSpPr>
        <p:spPr>
          <a:xfrm flipH="1">
            <a:off x="3341132" y="3517205"/>
            <a:ext cx="7723924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完成《全科王·同步课时练习》相关习题。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58774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645270" y="3730635"/>
            <a:ext cx="1732056" cy="313882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122630" y="2036013"/>
            <a:ext cx="3053080" cy="1688465"/>
            <a:chOff x="925946" y="3513874"/>
            <a:chExt cx="3053080" cy="168846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25946" y="3513874"/>
              <a:ext cx="3053080" cy="168846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29781" y="3851694"/>
              <a:ext cx="282892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从情境图中你能获取哪些数学信息?</a:t>
              </a:r>
            </a:p>
          </p:txBody>
        </p:sp>
      </p:grpSp>
      <p:pic>
        <p:nvPicPr>
          <p:cNvPr id="8" name="图片 7" descr="20"/>
          <p:cNvPicPr>
            <a:picLocks noChangeAspect="1"/>
          </p:cNvPicPr>
          <p:nvPr/>
        </p:nvPicPr>
        <p:blipFill>
          <a:blip r:embed="rId8" cstate="print"/>
          <a:srcRect l="10185" t="9576" r="9392" b="6957"/>
          <a:stretch>
            <a:fillRect/>
          </a:stretch>
        </p:blipFill>
        <p:spPr>
          <a:xfrm>
            <a:off x="1271905" y="1381125"/>
            <a:ext cx="7496810" cy="4095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58774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8" name="图片 7" descr="20"/>
          <p:cNvPicPr>
            <a:picLocks noChangeAspect="1"/>
          </p:cNvPicPr>
          <p:nvPr/>
        </p:nvPicPr>
        <p:blipFill>
          <a:blip r:embed="rId6" cstate="print"/>
          <a:srcRect l="10185" t="9576" r="9392" b="6957"/>
          <a:stretch>
            <a:fillRect/>
          </a:stretch>
        </p:blipFill>
        <p:spPr>
          <a:xfrm>
            <a:off x="122555" y="1292225"/>
            <a:ext cx="5384800" cy="337058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 bwMode="auto">
          <a:xfrm>
            <a:off x="7530465" y="4731792"/>
            <a:ext cx="2800985" cy="714832"/>
          </a:xfrm>
          <a:prstGeom prst="wedgeRoundRectCallout">
            <a:avLst>
              <a:gd name="adj1" fmla="val -54057"/>
              <a:gd name="adj2" fmla="val 4338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盒。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8915" y="4086225"/>
            <a:ext cx="2087245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77145" y="1428115"/>
            <a:ext cx="204089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/>
        </p:nvSpPr>
        <p:spPr bwMode="auto">
          <a:xfrm flipH="1">
            <a:off x="6961505" y="2007646"/>
            <a:ext cx="3046095" cy="714822"/>
          </a:xfrm>
          <a:prstGeom prst="wedgeRoundRectCallout">
            <a:avLst>
              <a:gd name="adj1" fmla="val -54057"/>
              <a:gd name="adj2" fmla="val 4338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橙子每盒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个。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图片 1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3865" y="1826895"/>
            <a:ext cx="7606665" cy="30537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58774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8" name="图片 7" descr="20"/>
          <p:cNvPicPr>
            <a:picLocks noChangeAspect="1"/>
          </p:cNvPicPr>
          <p:nvPr/>
        </p:nvPicPr>
        <p:blipFill>
          <a:blip r:embed="rId8" cstate="print"/>
          <a:srcRect l="10185" t="9576" r="9392" b="6957"/>
          <a:stretch>
            <a:fillRect/>
          </a:stretch>
        </p:blipFill>
        <p:spPr>
          <a:xfrm>
            <a:off x="50165" y="1244600"/>
            <a:ext cx="5384800" cy="3370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67960" y="264795"/>
            <a:ext cx="5824220" cy="2184400"/>
            <a:chOff x="6356639" y="972100"/>
            <a:chExt cx="3537213" cy="218440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356639" y="972100"/>
              <a:ext cx="1232767" cy="1957252"/>
            </a:xfrm>
            <a:prstGeom prst="rect">
              <a:avLst/>
            </a:prstGeom>
          </p:spPr>
        </p:pic>
        <p:sp>
          <p:nvSpPr>
            <p:cNvPr id="14" name="流程图: 离页连接符 13"/>
            <p:cNvSpPr/>
            <p:nvPr/>
          </p:nvSpPr>
          <p:spPr>
            <a:xfrm>
              <a:off x="7277579" y="1824271"/>
              <a:ext cx="2616273" cy="1332232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橙子每盒6个</a:t>
              </a:r>
              <a:r>
                <a:rPr lang="zh-CN"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有10盒</a:t>
              </a:r>
              <a:r>
                <a:rPr lang="zh-CN" sz="2800" b="1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</a:p>
          </p:txBody>
        </p:sp>
      </p:grpSp>
      <p:sp>
        <p:nvSpPr>
          <p:cNvPr id="180" name="文本框 60"/>
          <p:cNvSpPr txBox="1"/>
          <p:nvPr/>
        </p:nvSpPr>
        <p:spPr>
          <a:xfrm>
            <a:off x="7047865" y="1665605"/>
            <a:ext cx="4361815" cy="2890523"/>
          </a:xfrm>
          <a:prstGeom prst="wave">
            <a:avLst>
              <a:gd name="adj1" fmla="val 12500"/>
              <a:gd name="adj2" fmla="val -796"/>
            </a:avLst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你能提出用乘法计算解决的问题吗？</a:t>
            </a:r>
          </a:p>
        </p:txBody>
      </p:sp>
      <p:pic>
        <p:nvPicPr>
          <p:cNvPr id="181" name="图片 18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940000">
            <a:off x="5300980" y="2391410"/>
            <a:ext cx="1963420" cy="1924685"/>
          </a:xfrm>
          <a:prstGeom prst="rect">
            <a:avLst/>
          </a:prstGeom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730875" y="4297045"/>
            <a:ext cx="67798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）橙子每盒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个，</a:t>
            </a:r>
            <a:r>
              <a:rPr lang="en-US" altLang="zh-CN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盒有多少个？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7597767" y="50098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 ×10=</a:t>
            </a:r>
          </a:p>
        </p:txBody>
      </p: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1398905" y="4615180"/>
            <a:ext cx="160401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>
            <a:off x="2914650" y="5116830"/>
            <a:ext cx="3470910" cy="111887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sz="2800" b="1" dirty="0">
                <a:solidFill>
                  <a:srgbClr val="28B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这道乘法算式你能口算出得数吗</a:t>
            </a:r>
            <a:r>
              <a:rPr lang="zh-CN" sz="2800" b="1" dirty="0">
                <a:solidFill>
                  <a:srgbClr val="28B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  <p:bldP spid="18" grpId="0"/>
      <p:bldP spid="23" grpId="0" animBg="1"/>
      <p:bldP spid="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4590642" y="786489"/>
            <a:ext cx="3581400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口算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35275" y="1258570"/>
            <a:ext cx="7112635" cy="3738245"/>
            <a:chOff x="2556108" y="2046618"/>
            <a:chExt cx="6911261" cy="3633873"/>
          </a:xfrm>
        </p:grpSpPr>
        <p:sp>
          <p:nvSpPr>
            <p:cNvPr id="16" name="椭圆 31"/>
            <p:cNvSpPr/>
            <p:nvPr/>
          </p:nvSpPr>
          <p:spPr>
            <a:xfrm rot="5400000">
              <a:off x="4301035" y="514156"/>
              <a:ext cx="3421408" cy="691126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  <a:gd name="connsiteX0-783" fmla="*/ 84755 w 673460"/>
                <a:gd name="connsiteY0-784" fmla="*/ 13918 h 568883"/>
                <a:gd name="connsiteX1-785" fmla="*/ 672364 w 673460"/>
                <a:gd name="connsiteY1-786" fmla="*/ 14845 h 568883"/>
                <a:gd name="connsiteX2-787" fmla="*/ 673460 w 673460"/>
                <a:gd name="connsiteY2-788" fmla="*/ 540528 h 568883"/>
                <a:gd name="connsiteX3-789" fmla="*/ 43142 w 673460"/>
                <a:gd name="connsiteY3-790" fmla="*/ 525832 h 568883"/>
                <a:gd name="connsiteX4-791" fmla="*/ 84755 w 673460"/>
                <a:gd name="connsiteY4-792" fmla="*/ 13918 h 568883"/>
                <a:gd name="connsiteX0-793" fmla="*/ 84755 w 673460"/>
                <a:gd name="connsiteY0-794" fmla="*/ 13918 h 559604"/>
                <a:gd name="connsiteX1-795" fmla="*/ 672364 w 673460"/>
                <a:gd name="connsiteY1-796" fmla="*/ 14845 h 559604"/>
                <a:gd name="connsiteX2-797" fmla="*/ 673460 w 673460"/>
                <a:gd name="connsiteY2-798" fmla="*/ 540528 h 559604"/>
                <a:gd name="connsiteX3-799" fmla="*/ 43142 w 673460"/>
                <a:gd name="connsiteY3-800" fmla="*/ 525832 h 559604"/>
                <a:gd name="connsiteX4-801" fmla="*/ 84755 w 673460"/>
                <a:gd name="connsiteY4-802" fmla="*/ 13918 h 559604"/>
                <a:gd name="connsiteX0-803" fmla="*/ 84755 w 675575"/>
                <a:gd name="connsiteY0-804" fmla="*/ 13918 h 562548"/>
                <a:gd name="connsiteX1-805" fmla="*/ 672364 w 675575"/>
                <a:gd name="connsiteY1-806" fmla="*/ 14845 h 562548"/>
                <a:gd name="connsiteX2-807" fmla="*/ 675575 w 675575"/>
                <a:gd name="connsiteY2-808" fmla="*/ 545971 h 562548"/>
                <a:gd name="connsiteX3-809" fmla="*/ 43142 w 675575"/>
                <a:gd name="connsiteY3-810" fmla="*/ 525832 h 562548"/>
                <a:gd name="connsiteX4-811" fmla="*/ 84755 w 675575"/>
                <a:gd name="connsiteY4-812" fmla="*/ 13918 h 562548"/>
                <a:gd name="connsiteX0-813" fmla="*/ 84755 w 680821"/>
                <a:gd name="connsiteY0-814" fmla="*/ 13918 h 562548"/>
                <a:gd name="connsiteX1-815" fmla="*/ 680821 w 680821"/>
                <a:gd name="connsiteY1-816" fmla="*/ 14845 h 562548"/>
                <a:gd name="connsiteX2-817" fmla="*/ 675575 w 680821"/>
                <a:gd name="connsiteY2-818" fmla="*/ 545971 h 562548"/>
                <a:gd name="connsiteX3-819" fmla="*/ 43142 w 680821"/>
                <a:gd name="connsiteY3-820" fmla="*/ 525832 h 562548"/>
                <a:gd name="connsiteX4-821" fmla="*/ 84755 w 680821"/>
                <a:gd name="connsiteY4-822" fmla="*/ 13918 h 562548"/>
                <a:gd name="connsiteX0-823" fmla="*/ 72868 w 690076"/>
                <a:gd name="connsiteY0-824" fmla="*/ 20358 h 559916"/>
                <a:gd name="connsiteX1-825" fmla="*/ 690076 w 690076"/>
                <a:gd name="connsiteY1-826" fmla="*/ 12213 h 559916"/>
                <a:gd name="connsiteX2-827" fmla="*/ 684830 w 690076"/>
                <a:gd name="connsiteY2-828" fmla="*/ 543339 h 559916"/>
                <a:gd name="connsiteX3-829" fmla="*/ 52397 w 690076"/>
                <a:gd name="connsiteY3-830" fmla="*/ 523200 h 559916"/>
                <a:gd name="connsiteX4-831" fmla="*/ 72868 w 690076"/>
                <a:gd name="connsiteY4-832" fmla="*/ 20358 h 559916"/>
                <a:gd name="connsiteX0-833" fmla="*/ 72868 w 690076"/>
                <a:gd name="connsiteY0-834" fmla="*/ 22718 h 562276"/>
                <a:gd name="connsiteX1-835" fmla="*/ 690076 w 690076"/>
                <a:gd name="connsiteY1-836" fmla="*/ 14573 h 562276"/>
                <a:gd name="connsiteX2-837" fmla="*/ 684830 w 690076"/>
                <a:gd name="connsiteY2-838" fmla="*/ 545699 h 562276"/>
                <a:gd name="connsiteX3-839" fmla="*/ 52397 w 690076"/>
                <a:gd name="connsiteY3-840" fmla="*/ 525560 h 562276"/>
                <a:gd name="connsiteX4-841" fmla="*/ 72868 w 690076"/>
                <a:gd name="connsiteY4-842" fmla="*/ 22718 h 562276"/>
                <a:gd name="connsiteX0-843" fmla="*/ 59152 w 676360"/>
                <a:gd name="connsiteY0-844" fmla="*/ 22718 h 562276"/>
                <a:gd name="connsiteX1-845" fmla="*/ 676360 w 676360"/>
                <a:gd name="connsiteY1-846" fmla="*/ 14573 h 562276"/>
                <a:gd name="connsiteX2-847" fmla="*/ 671114 w 676360"/>
                <a:gd name="connsiteY2-848" fmla="*/ 545699 h 562276"/>
                <a:gd name="connsiteX3-849" fmla="*/ 38681 w 676360"/>
                <a:gd name="connsiteY3-850" fmla="*/ 525560 h 562276"/>
                <a:gd name="connsiteX4-851" fmla="*/ 103808 w 676360"/>
                <a:gd name="connsiteY4-852" fmla="*/ 279153 h 562276"/>
                <a:gd name="connsiteX5-853" fmla="*/ 59152 w 676360"/>
                <a:gd name="connsiteY5-854" fmla="*/ 22718 h 562276"/>
                <a:gd name="connsiteX0-855" fmla="*/ 41341 w 658549"/>
                <a:gd name="connsiteY0-856" fmla="*/ 22718 h 562276"/>
                <a:gd name="connsiteX1-857" fmla="*/ 658549 w 658549"/>
                <a:gd name="connsiteY1-858" fmla="*/ 14573 h 562276"/>
                <a:gd name="connsiteX2-859" fmla="*/ 653303 w 658549"/>
                <a:gd name="connsiteY2-860" fmla="*/ 545699 h 562276"/>
                <a:gd name="connsiteX3-861" fmla="*/ 20870 w 658549"/>
                <a:gd name="connsiteY3-862" fmla="*/ 525560 h 562276"/>
                <a:gd name="connsiteX4-863" fmla="*/ 85997 w 658549"/>
                <a:gd name="connsiteY4-864" fmla="*/ 279153 h 562276"/>
                <a:gd name="connsiteX5-865" fmla="*/ 41341 w 658549"/>
                <a:gd name="connsiteY5-866" fmla="*/ 22718 h 562276"/>
                <a:gd name="connsiteX0-867" fmla="*/ 23542 w 640750"/>
                <a:gd name="connsiteY0-868" fmla="*/ 22718 h 562276"/>
                <a:gd name="connsiteX1-869" fmla="*/ 640750 w 640750"/>
                <a:gd name="connsiteY1-870" fmla="*/ 14573 h 562276"/>
                <a:gd name="connsiteX2-871" fmla="*/ 635504 w 640750"/>
                <a:gd name="connsiteY2-872" fmla="*/ 545699 h 562276"/>
                <a:gd name="connsiteX3-873" fmla="*/ 3071 w 640750"/>
                <a:gd name="connsiteY3-874" fmla="*/ 525560 h 562276"/>
                <a:gd name="connsiteX4-875" fmla="*/ 68198 w 640750"/>
                <a:gd name="connsiteY4-876" fmla="*/ 279153 h 562276"/>
                <a:gd name="connsiteX5-877" fmla="*/ 23542 w 640750"/>
                <a:gd name="connsiteY5-878" fmla="*/ 22718 h 562276"/>
                <a:gd name="connsiteX0-879" fmla="*/ 24044 w 641252"/>
                <a:gd name="connsiteY0-880" fmla="*/ 22718 h 562276"/>
                <a:gd name="connsiteX1-881" fmla="*/ 641252 w 641252"/>
                <a:gd name="connsiteY1-882" fmla="*/ 14573 h 562276"/>
                <a:gd name="connsiteX2-883" fmla="*/ 636006 w 641252"/>
                <a:gd name="connsiteY2-884" fmla="*/ 545699 h 562276"/>
                <a:gd name="connsiteX3-885" fmla="*/ 3573 w 641252"/>
                <a:gd name="connsiteY3-886" fmla="*/ 525560 h 562276"/>
                <a:gd name="connsiteX4-887" fmla="*/ 68700 w 641252"/>
                <a:gd name="connsiteY4-888" fmla="*/ 279153 h 562276"/>
                <a:gd name="connsiteX5-889" fmla="*/ 24044 w 641252"/>
                <a:gd name="connsiteY5-890" fmla="*/ 22718 h 562276"/>
                <a:gd name="connsiteX0-891" fmla="*/ 31476 w 648684"/>
                <a:gd name="connsiteY0-892" fmla="*/ 22718 h 562276"/>
                <a:gd name="connsiteX1-893" fmla="*/ 648684 w 648684"/>
                <a:gd name="connsiteY1-894" fmla="*/ 14573 h 562276"/>
                <a:gd name="connsiteX2-895" fmla="*/ 643438 w 648684"/>
                <a:gd name="connsiteY2-896" fmla="*/ 545699 h 562276"/>
                <a:gd name="connsiteX3-897" fmla="*/ 11005 w 648684"/>
                <a:gd name="connsiteY3-898" fmla="*/ 525560 h 562276"/>
                <a:gd name="connsiteX4-899" fmla="*/ 76132 w 648684"/>
                <a:gd name="connsiteY4-900" fmla="*/ 279153 h 562276"/>
                <a:gd name="connsiteX5-901" fmla="*/ 31476 w 648684"/>
                <a:gd name="connsiteY5-902" fmla="*/ 22718 h 562276"/>
              </a:gdLst>
              <a:ahLst/>
              <a:cxnLst>
                <a:cxn ang="0">
                  <a:pos x="connsiteX0-891" y="connsiteY0-892"/>
                </a:cxn>
                <a:cxn ang="0">
                  <a:pos x="connsiteX1-893" y="connsiteY1-894"/>
                </a:cxn>
                <a:cxn ang="0">
                  <a:pos x="connsiteX2-895" y="connsiteY2-896"/>
                </a:cxn>
                <a:cxn ang="0">
                  <a:pos x="connsiteX3-897" y="connsiteY3-898"/>
                </a:cxn>
                <a:cxn ang="0">
                  <a:pos x="connsiteX4-899" y="connsiteY4-900"/>
                </a:cxn>
                <a:cxn ang="0">
                  <a:pos x="connsiteX5-901" y="connsiteY5-902"/>
                </a:cxn>
              </a:cxnLst>
              <a:rect l="l" t="t" r="r" b="b"/>
              <a:pathLst>
                <a:path w="648684" h="562276">
                  <a:moveTo>
                    <a:pt x="31476" y="22718"/>
                  </a:moveTo>
                  <a:cubicBezTo>
                    <a:pt x="149400" y="4275"/>
                    <a:pt x="424155" y="-13389"/>
                    <a:pt x="648684" y="14573"/>
                  </a:cubicBezTo>
                  <a:cubicBezTo>
                    <a:pt x="609553" y="92898"/>
                    <a:pt x="618372" y="432838"/>
                    <a:pt x="643438" y="545699"/>
                  </a:cubicBezTo>
                  <a:cubicBezTo>
                    <a:pt x="542091" y="567277"/>
                    <a:pt x="109269" y="574431"/>
                    <a:pt x="11005" y="525560"/>
                  </a:cubicBezTo>
                  <a:cubicBezTo>
                    <a:pt x="-33861" y="453465"/>
                    <a:pt x="72720" y="362960"/>
                    <a:pt x="76132" y="279153"/>
                  </a:cubicBezTo>
                  <a:cubicBezTo>
                    <a:pt x="79544" y="195346"/>
                    <a:pt x="-41749" y="78155"/>
                    <a:pt x="31476" y="22718"/>
                  </a:cubicBezTo>
                  <a:close/>
                </a:path>
              </a:pathLst>
            </a:custGeom>
            <a:solidFill>
              <a:srgbClr val="C30F0F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31"/>
            <p:cNvSpPr/>
            <p:nvPr/>
          </p:nvSpPr>
          <p:spPr>
            <a:xfrm rot="16200000" flipH="1">
              <a:off x="5860006" y="2074477"/>
              <a:ext cx="3489396" cy="343367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</a:gdLst>
              <a:ahLst/>
              <a:cxnLst>
                <a:cxn ang="0">
                  <a:pos x="connsiteX0-763" y="connsiteY0-764"/>
                </a:cxn>
                <a:cxn ang="0">
                  <a:pos x="connsiteX1-765" y="connsiteY1-766"/>
                </a:cxn>
                <a:cxn ang="0">
                  <a:pos x="connsiteX2-767" y="connsiteY2-768"/>
                </a:cxn>
                <a:cxn ang="0">
                  <a:pos x="connsiteX3-769" y="connsiteY3-770"/>
                </a:cxn>
                <a:cxn ang="0">
                  <a:pos x="connsiteX4-771" y="connsiteY4-772"/>
                </a:cxn>
              </a:cxnLst>
              <a:rect l="l" t="t" r="r" b="b"/>
              <a:pathLst>
                <a:path w="661574" h="567351">
                  <a:moveTo>
                    <a:pt x="72869" y="23576"/>
                  </a:moveTo>
                  <a:cubicBezTo>
                    <a:pt x="184450" y="15112"/>
                    <a:pt x="500961" y="-25493"/>
                    <a:pt x="660478" y="24503"/>
                  </a:cubicBezTo>
                  <a:cubicBezTo>
                    <a:pt x="621347" y="102828"/>
                    <a:pt x="636508" y="437325"/>
                    <a:pt x="661574" y="550186"/>
                  </a:cubicBezTo>
                  <a:cubicBezTo>
                    <a:pt x="560227" y="571764"/>
                    <a:pt x="148547" y="585268"/>
                    <a:pt x="52398" y="512809"/>
                  </a:cubicBezTo>
                  <a:cubicBezTo>
                    <a:pt x="-13816" y="401434"/>
                    <a:pt x="-27876" y="101288"/>
                    <a:pt x="72869" y="23576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31"/>
            <p:cNvSpPr/>
            <p:nvPr/>
          </p:nvSpPr>
          <p:spPr>
            <a:xfrm rot="5400000">
              <a:off x="2661848" y="2103702"/>
              <a:ext cx="3489396" cy="337522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</a:gdLst>
              <a:ahLst/>
              <a:cxnLst>
                <a:cxn ang="0">
                  <a:pos x="connsiteX0-773" y="connsiteY0-774"/>
                </a:cxn>
                <a:cxn ang="0">
                  <a:pos x="connsiteX1-775" y="connsiteY1-776"/>
                </a:cxn>
                <a:cxn ang="0">
                  <a:pos x="connsiteX2-777" y="connsiteY2-778"/>
                </a:cxn>
                <a:cxn ang="0">
                  <a:pos x="connsiteX3-779" y="connsiteY3-780"/>
                </a:cxn>
                <a:cxn ang="0">
                  <a:pos x="connsiteX4-781" y="connsiteY4-782"/>
                </a:cxn>
              </a:cxnLst>
              <a:rect l="l" t="t" r="r" b="b"/>
              <a:pathLst>
                <a:path w="661574" h="557693">
                  <a:moveTo>
                    <a:pt x="72869" y="13918"/>
                  </a:moveTo>
                  <a:cubicBezTo>
                    <a:pt x="184450" y="5454"/>
                    <a:pt x="435949" y="-13117"/>
                    <a:pt x="660478" y="14845"/>
                  </a:cubicBezTo>
                  <a:cubicBezTo>
                    <a:pt x="621347" y="93170"/>
                    <a:pt x="636508" y="427667"/>
                    <a:pt x="661574" y="540528"/>
                  </a:cubicBezTo>
                  <a:cubicBezTo>
                    <a:pt x="560227" y="562106"/>
                    <a:pt x="148547" y="575610"/>
                    <a:pt x="52398" y="503151"/>
                  </a:cubicBezTo>
                  <a:cubicBezTo>
                    <a:pt x="-13816" y="391776"/>
                    <a:pt x="-27876" y="91630"/>
                    <a:pt x="72869" y="13918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802194" y="1749063"/>
            <a:ext cx="42097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10×5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20×5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40×2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779638" y="3743973"/>
            <a:ext cx="1962209" cy="2165328"/>
            <a:chOff x="4427538" y="954088"/>
            <a:chExt cx="3333750" cy="3729038"/>
          </a:xfrm>
        </p:grpSpPr>
        <p:sp>
          <p:nvSpPr>
            <p:cNvPr id="63" name="Freeform 33"/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"/>
            <p:cNvSpPr/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1"/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"/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8"/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0"/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1"/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2"/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4"/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5"/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6"/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90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1" name="组合 90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92" name="图片 91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93" name="图片 92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94" name="文本框 93"/>
          <p:cNvSpPr txBox="1"/>
          <p:nvPr/>
        </p:nvSpPr>
        <p:spPr>
          <a:xfrm>
            <a:off x="3496636" y="1749098"/>
            <a:ext cx="42097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5×3=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8×4=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3×4=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43302" y="2749937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4743297" y="3376556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12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044759" y="2010083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50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8019982" y="2691482"/>
            <a:ext cx="9160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171993" y="3473980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80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70835" y="2010041"/>
            <a:ext cx="801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</a:t>
            </a:r>
          </a:p>
        </p:txBody>
      </p: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1398905" y="4615180"/>
            <a:ext cx="160401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45"/>
          <p:cNvSpPr>
            <a:spLocks noChangeArrowheads="1"/>
          </p:cNvSpPr>
          <p:nvPr/>
        </p:nvSpPr>
        <p:spPr bwMode="auto">
          <a:xfrm>
            <a:off x="2914650" y="5116830"/>
            <a:ext cx="7098030" cy="111887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sz="2800" b="1" dirty="0">
                <a:solidFill>
                  <a:srgbClr val="28B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仔细观察这两组题目,你们是怎样计算的?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94" grpId="0"/>
      <p:bldP spid="96" grpId="0"/>
      <p:bldP spid="97" grpId="0"/>
      <p:bldP spid="98" grpId="0"/>
      <p:bldP spid="99" grpId="0"/>
      <p:bldP spid="100" grpId="0"/>
      <p:bldP spid="2" grpId="0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4490" y="788083"/>
            <a:ext cx="7266272" cy="4578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11373" y="762038"/>
            <a:ext cx="6096012" cy="6096012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4807896" y="2615994"/>
            <a:ext cx="374332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sz="5400" b="1" dirty="0">
                <a:solidFill>
                  <a:srgbClr val="28B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6×10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3640131" y="968169"/>
            <a:ext cx="3743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</a:rPr>
              <a:t>口算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6739566" y="2615994"/>
            <a:ext cx="374332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</a:t>
            </a:r>
            <a:r>
              <a:rPr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4748206" y="3861229"/>
            <a:ext cx="37433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sz="3600" b="1" dirty="0">
                <a:solidFill>
                  <a:srgbClr val="28B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你是怎么口算的?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714</Words>
  <Application>Microsoft Office PowerPoint</Application>
  <PresentationFormat>自定义</PresentationFormat>
  <Paragraphs>191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2243</cp:revision>
  <dcterms:created xsi:type="dcterms:W3CDTF">2017-11-13T08:28:00Z</dcterms:created>
  <dcterms:modified xsi:type="dcterms:W3CDTF">2021-11-29T23:52:59Z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